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11" r:id="rId5"/>
    <p:sldId id="312" r:id="rId6"/>
    <p:sldId id="314" r:id="rId7"/>
    <p:sldId id="315" r:id="rId8"/>
    <p:sldId id="320" r:id="rId9"/>
    <p:sldId id="321" r:id="rId10"/>
    <p:sldId id="322" r:id="rId11"/>
    <p:sldId id="259" r:id="rId12"/>
    <p:sldId id="264" r:id="rId13"/>
    <p:sldId id="266" r:id="rId14"/>
    <p:sldId id="267" r:id="rId15"/>
    <p:sldId id="269" r:id="rId16"/>
    <p:sldId id="271" r:id="rId17"/>
    <p:sldId id="274" r:id="rId18"/>
    <p:sldId id="275" r:id="rId19"/>
    <p:sldId id="278" r:id="rId20"/>
    <p:sldId id="287" r:id="rId21"/>
    <p:sldId id="288" r:id="rId22"/>
    <p:sldId id="284" r:id="rId23"/>
    <p:sldId id="285" r:id="rId24"/>
    <p:sldId id="290" r:id="rId25"/>
    <p:sldId id="293" r:id="rId26"/>
    <p:sldId id="296" r:id="rId27"/>
    <p:sldId id="297" r:id="rId28"/>
    <p:sldId id="298" r:id="rId29"/>
    <p:sldId id="300" r:id="rId30"/>
    <p:sldId id="302" r:id="rId31"/>
    <p:sldId id="303" r:id="rId32"/>
    <p:sldId id="304" r:id="rId33"/>
    <p:sldId id="305" r:id="rId34"/>
    <p:sldId id="306" r:id="rId35"/>
    <p:sldId id="307" r:id="rId36"/>
    <p:sldId id="309" r:id="rId37"/>
    <p:sldId id="310" r:id="rId38"/>
    <p:sldId id="319" r:id="rId39"/>
    <p:sldId id="323" r:id="rId40"/>
    <p:sldId id="324" r:id="rId41"/>
    <p:sldId id="325" r:id="rId42"/>
    <p:sldId id="326" r:id="rId43"/>
    <p:sldId id="327" r:id="rId44"/>
    <p:sldId id="261" r:id="rId45"/>
    <p:sldId id="263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30" initials="I" lastIdx="1" clrIdx="0">
    <p:extLst>
      <p:ext uri="{19B8F6BF-5375-455C-9EA6-DF929625EA0E}">
        <p15:presenceInfo xmlns:p15="http://schemas.microsoft.com/office/powerpoint/2012/main" userId="IS3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53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334-62CF-419E-9525-EB38B3AC1407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51711" y="2780110"/>
            <a:ext cx="6172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입대를 싫어하는 사람들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801810" y="4651615"/>
            <a:ext cx="30673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산업보안학과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20152689 </a:t>
            </a:r>
          </a:p>
          <a:p>
            <a:pPr algn="ctr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황성은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857106" y="280080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145138" y="280080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433170" y="280080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721202" y="280080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5635" t="47707" r="56270" b="29718"/>
          <a:stretch/>
        </p:blipFill>
        <p:spPr>
          <a:xfrm>
            <a:off x="7167856" y="4077890"/>
            <a:ext cx="1480457" cy="232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68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0857106" y="280080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1145138" y="280080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1433170" y="280080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1721202" y="280080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70162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윤 사무원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WEFA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프로그램 활용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- 6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174" t="19347" r="20873" b="8271"/>
          <a:stretch/>
        </p:blipFill>
        <p:spPr>
          <a:xfrm>
            <a:off x="424186" y="1164754"/>
            <a:ext cx="9711030" cy="52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08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반 직원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무결성 입증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- 1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0857106" y="280080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1145138" y="280080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1433170" y="280080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1721202" y="280080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444" t="15339" r="28730" b="19930"/>
          <a:stretch/>
        </p:blipFill>
        <p:spPr>
          <a:xfrm>
            <a:off x="421950" y="1164754"/>
            <a:ext cx="9528511" cy="52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19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21950" y="165651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</a:p>
          <a:p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반 직원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무결성 입증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- 2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857106" y="255142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45138" y="255142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3170" y="255142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721202" y="255142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048" t="15115" r="25159" b="18712"/>
          <a:stretch/>
        </p:blipFill>
        <p:spPr>
          <a:xfrm>
            <a:off x="421950" y="1161071"/>
            <a:ext cx="9900627" cy="52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21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반 직원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무결성 입증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- 3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761" t="14973" r="30873" b="24639"/>
          <a:stretch/>
        </p:blipFill>
        <p:spPr>
          <a:xfrm>
            <a:off x="421950" y="1164754"/>
            <a:ext cx="9863881" cy="52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02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반 직원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이미지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Filing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- 1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333" t="21182" r="34444" b="20970"/>
          <a:stretch/>
        </p:blipFill>
        <p:spPr>
          <a:xfrm>
            <a:off x="421950" y="1164754"/>
            <a:ext cx="9954121" cy="52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63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반 직원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이미지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Filing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- 2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651" t="21464" r="28254" b="11234"/>
          <a:stretch/>
        </p:blipFill>
        <p:spPr>
          <a:xfrm>
            <a:off x="421950" y="1164754"/>
            <a:ext cx="9363532" cy="52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58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반 직원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이미지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Filing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- 3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412" t="19065" r="30001" b="19136"/>
          <a:stretch/>
        </p:blipFill>
        <p:spPr>
          <a:xfrm>
            <a:off x="421950" y="1164754"/>
            <a:ext cx="9971456" cy="52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12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반 직원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이미지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Filing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- 4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492" t="19630" r="21190" b="10106"/>
          <a:stretch/>
        </p:blipFill>
        <p:spPr>
          <a:xfrm>
            <a:off x="421950" y="1164754"/>
            <a:ext cx="9919909" cy="52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48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ko-KR" altLang="en-US" sz="1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포렌식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과정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파일 복구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- 1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572" t="18783" r="34286" b="19700"/>
          <a:stretch/>
        </p:blipFill>
        <p:spPr>
          <a:xfrm>
            <a:off x="421950" y="1164754"/>
            <a:ext cx="9348589" cy="52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42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반 직원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파일 복구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- 2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571" t="15114" r="21190" b="13069"/>
          <a:stretch/>
        </p:blipFill>
        <p:spPr>
          <a:xfrm>
            <a:off x="421950" y="1164754"/>
            <a:ext cx="9695302" cy="52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97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50" y="715775"/>
            <a:ext cx="12509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목차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INDEX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9333" y="2967037"/>
            <a:ext cx="11853334" cy="9239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0857106" y="280080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1145138" y="280080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1433170" y="280080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1721202" y="280080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2030943" y="3090655"/>
            <a:ext cx="8130114" cy="830997"/>
            <a:chOff x="638175" y="3167389"/>
            <a:chExt cx="8130114" cy="830997"/>
          </a:xfrm>
        </p:grpSpPr>
        <p:sp>
          <p:nvSpPr>
            <p:cNvPr id="62" name="TextBox 61"/>
            <p:cNvSpPr txBox="1"/>
            <p:nvPr/>
          </p:nvSpPr>
          <p:spPr>
            <a:xfrm>
              <a:off x="638175" y="3188174"/>
              <a:ext cx="12509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1 </a:t>
              </a:r>
              <a:r>
                <a:rPr lang="ko-KR" altLang="en-US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단계</a:t>
              </a:r>
              <a:endPara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endPara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사건개요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392405" y="3167389"/>
              <a:ext cx="12509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2 - 1 </a:t>
              </a:r>
              <a:r>
                <a:rPr lang="ko-KR" altLang="en-US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단계</a:t>
              </a:r>
              <a:endPara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endPara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ko-KR" altLang="en-US" sz="1200" dirty="0" err="1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포렌식</a:t>
              </a:r>
              <a:r>
                <a:rPr lang="ko-KR" altLang="en-US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과정</a:t>
              </a:r>
              <a:endPara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ctr"/>
              <a:r>
                <a:rPr lang="en-US" altLang="ko-KR" sz="10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(</a:t>
              </a:r>
              <a:r>
                <a:rPr lang="ko-KR" altLang="en-US" sz="10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윤 사무원</a:t>
              </a:r>
              <a:r>
                <a:rPr lang="en-US" altLang="ko-KR" sz="10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)</a:t>
              </a:r>
              <a:endParaRPr lang="ko-KR" altLang="en-US" sz="10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797548" y="3167389"/>
              <a:ext cx="12509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3 </a:t>
              </a:r>
              <a:r>
                <a:rPr lang="ko-KR" altLang="en-US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단계</a:t>
              </a:r>
              <a:endPara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endParaRPr lang="en-US" altLang="ko-KR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결론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517339" y="3167389"/>
              <a:ext cx="12509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4 </a:t>
              </a:r>
              <a:r>
                <a:rPr lang="ko-KR" altLang="en-US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단계</a:t>
              </a:r>
              <a:endPara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endParaRPr lang="en-US" altLang="ko-KR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Q&amp;A 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914263" y="4200525"/>
            <a:ext cx="1367630" cy="466567"/>
            <a:chOff x="1832770" y="4324350"/>
            <a:chExt cx="1647295" cy="561975"/>
          </a:xfrm>
        </p:grpSpPr>
        <p:sp>
          <p:nvSpPr>
            <p:cNvPr id="68" name="양쪽 대괄호 67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2113640" y="4366661"/>
              <a:ext cx="1033364" cy="496923"/>
              <a:chOff x="2113640" y="4314780"/>
              <a:chExt cx="1033364" cy="496923"/>
            </a:xfrm>
          </p:grpSpPr>
          <p:sp>
            <p:nvSpPr>
              <p:cNvPr id="70" name="직사각형 69"/>
              <p:cNvSpPr/>
              <p:nvPr/>
            </p:nvSpPr>
            <p:spPr>
              <a:xfrm>
                <a:off x="2113640" y="4314780"/>
                <a:ext cx="1033364" cy="296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병무청 민원</a:t>
                </a:r>
                <a:endPara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2113640" y="4515132"/>
                <a:ext cx="1033364" cy="296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병역 브로커</a:t>
                </a:r>
                <a:endPara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72" name="그룹 71"/>
          <p:cNvGrpSpPr/>
          <p:nvPr/>
        </p:nvGrpSpPr>
        <p:grpSpPr>
          <a:xfrm>
            <a:off x="3692394" y="4200524"/>
            <a:ext cx="1367630" cy="601575"/>
            <a:chOff x="1832770" y="4324350"/>
            <a:chExt cx="1647295" cy="724591"/>
          </a:xfrm>
        </p:grpSpPr>
        <p:sp>
          <p:nvSpPr>
            <p:cNvPr id="73" name="양쪽 대괄호 72"/>
            <p:cNvSpPr/>
            <p:nvPr/>
          </p:nvSpPr>
          <p:spPr>
            <a:xfrm>
              <a:off x="1832770" y="4324350"/>
              <a:ext cx="1647295" cy="724591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2383950" y="4500312"/>
              <a:ext cx="627898" cy="2965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WEFA</a:t>
              </a:r>
              <a:endPara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5412185" y="4154768"/>
            <a:ext cx="1367630" cy="512325"/>
            <a:chOff x="1832770" y="4269235"/>
            <a:chExt cx="1647295" cy="617090"/>
          </a:xfrm>
        </p:grpSpPr>
        <p:sp>
          <p:nvSpPr>
            <p:cNvPr id="78" name="양쪽 대괄호 77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2113640" y="4269235"/>
              <a:ext cx="975127" cy="393996"/>
              <a:chOff x="2113640" y="4217354"/>
              <a:chExt cx="975127" cy="393996"/>
            </a:xfrm>
          </p:grpSpPr>
          <p:sp>
            <p:nvSpPr>
              <p:cNvPr id="80" name="직사각형 79"/>
              <p:cNvSpPr/>
              <p:nvPr/>
            </p:nvSpPr>
            <p:spPr>
              <a:xfrm>
                <a:off x="2113640" y="4314780"/>
                <a:ext cx="222506" cy="296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2194421" y="4217354"/>
                <a:ext cx="894346" cy="296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-윤고딕310" panose="02030504000101010101" pitchFamily="18" charset="-127"/>
                  </a:rPr>
                  <a:t>파일 복구</a:t>
                </a:r>
                <a:endPara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84" name="TextBox 83"/>
          <p:cNvSpPr txBox="1"/>
          <p:nvPr/>
        </p:nvSpPr>
        <p:spPr>
          <a:xfrm>
            <a:off x="5436086" y="3090655"/>
            <a:ext cx="1250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2 - 2 </a:t>
            </a:r>
            <a:r>
              <a:rPr lang="ko-KR" altLang="en-US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단계</a:t>
            </a:r>
            <a:endParaRPr lang="en-US" altLang="ko-KR" sz="12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포렌식</a:t>
            </a:r>
            <a:r>
              <a:rPr lang="ko-KR" altLang="en-US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과정</a:t>
            </a:r>
            <a:endParaRPr lang="en-US" altLang="ko-KR" sz="12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en-US" altLang="ko-KR" sz="10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0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반 직원</a:t>
            </a:r>
            <a:r>
              <a:rPr lang="en-US" altLang="ko-KR" sz="10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sz="10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5527744" y="4310696"/>
            <a:ext cx="1159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Forensic Tool Kit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5563624" y="4488895"/>
            <a:ext cx="11160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10" panose="02030504000101010101" pitchFamily="18" charset="-127"/>
              </a:rPr>
              <a:t>File </a:t>
            </a:r>
            <a:r>
              <a:rPr lang="en-US" altLang="ko-KR" sz="10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10" panose="02030504000101010101" pitchFamily="18" charset="-127"/>
              </a:rPr>
              <a:t>Ziller</a:t>
            </a:r>
            <a:r>
              <a:rPr lang="en-US" altLang="ko-KR" sz="1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10" panose="02030504000101010101" pitchFamily="18" charset="-127"/>
              </a:rPr>
              <a:t> Server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18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반 직원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파일 복구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- 3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412" t="19770" r="20635" b="7142"/>
          <a:stretch/>
        </p:blipFill>
        <p:spPr>
          <a:xfrm>
            <a:off x="421950" y="1164754"/>
            <a:ext cx="9617296" cy="52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99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반 직원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파일 복구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- 4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412" t="14973" r="17063" b="8977"/>
          <a:stretch/>
        </p:blipFill>
        <p:spPr>
          <a:xfrm>
            <a:off x="421950" y="1164754"/>
            <a:ext cx="9677200" cy="52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36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ko-KR" altLang="en-US" sz="1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포렌식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과정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확장자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불일치 파일 검색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- 1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87400" y="1219200"/>
            <a:ext cx="942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AUTOSY</a:t>
            </a:r>
            <a:r>
              <a:rPr lang="ko-KR" altLang="en-US" dirty="0"/>
              <a:t>를 이용해 파일 </a:t>
            </a:r>
            <a:r>
              <a:rPr lang="ko-KR" altLang="en-US" dirty="0" err="1"/>
              <a:t>시그니처와</a:t>
            </a:r>
            <a:r>
              <a:rPr lang="ko-KR" altLang="en-US" dirty="0"/>
              <a:t> 파일 확장자가 다르다면 여기서 발견됨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더 자세히 파악하기 위해 </a:t>
            </a:r>
            <a:r>
              <a:rPr lang="en-US" altLang="ko-KR" dirty="0">
                <a:sym typeface="Wingdings" panose="05000000000000000000" pitchFamily="2" charset="2"/>
              </a:rPr>
              <a:t>..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3492" t="32469" r="1429" b="6861"/>
          <a:stretch/>
        </p:blipFill>
        <p:spPr>
          <a:xfrm>
            <a:off x="421950" y="2084994"/>
            <a:ext cx="11013098" cy="395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01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ko-KR" altLang="en-US" sz="1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포렌식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과정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확장자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불일치 파일 검색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- 2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333" t="17231" r="28174" b="17160"/>
          <a:stretch/>
        </p:blipFill>
        <p:spPr>
          <a:xfrm>
            <a:off x="421950" y="1164754"/>
            <a:ext cx="9661145" cy="52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25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ko-KR" altLang="en-US" sz="1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포렌식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과정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FTK 1.81.6 // Forensic Tool Kit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활용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– 1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333" t="17091" r="34524" b="13492"/>
          <a:stretch/>
        </p:blipFill>
        <p:spPr>
          <a:xfrm>
            <a:off x="421950" y="1164754"/>
            <a:ext cx="8284523" cy="52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43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ko-KR" altLang="en-US" sz="1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포렌식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과정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FTK 1.81.6 // Forensic Tool Kit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활용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– 2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571" t="18501" r="25555" b="8695"/>
          <a:stretch/>
        </p:blipFill>
        <p:spPr>
          <a:xfrm>
            <a:off x="421950" y="1164754"/>
            <a:ext cx="9008917" cy="52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15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ko-KR" altLang="en-US" sz="1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포렌식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과정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FTK 1.81.6 // Forensic Tool Kit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활용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– 3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809" t="18642" r="25079" b="8836"/>
          <a:stretch/>
        </p:blipFill>
        <p:spPr>
          <a:xfrm>
            <a:off x="421950" y="1164754"/>
            <a:ext cx="9074353" cy="52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08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ko-KR" altLang="en-US" sz="1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포렌식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과정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FTK 1.81.6 // Forensic Tool Kit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활용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– 4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571" t="18783" r="26667" b="8977"/>
          <a:stretch/>
        </p:blipFill>
        <p:spPr>
          <a:xfrm>
            <a:off x="421950" y="1164754"/>
            <a:ext cx="8936957" cy="52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97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ko-KR" altLang="en-US" sz="1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포렌식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과정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FTK 1.81.6 // Forensic Tool Kit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활용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– 5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652" t="18783" r="25475" b="8413"/>
          <a:stretch/>
        </p:blipFill>
        <p:spPr>
          <a:xfrm>
            <a:off x="421950" y="1164754"/>
            <a:ext cx="9008915" cy="52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60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ko-KR" altLang="en-US" sz="1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포렌식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과정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FTK 1.81.6 // Forensic Tool Kit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활용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– 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254" t="18783" r="21587" b="9260"/>
          <a:stretch/>
        </p:blipFill>
        <p:spPr>
          <a:xfrm>
            <a:off x="421950" y="1164754"/>
            <a:ext cx="9666084" cy="52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52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0162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7821" y="257727"/>
            <a:ext cx="485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1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사건 개요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66398" y="1600656"/>
            <a:ext cx="4203449" cy="2649388"/>
            <a:chOff x="1065840" y="2396649"/>
            <a:chExt cx="4203449" cy="2649388"/>
          </a:xfrm>
        </p:grpSpPr>
        <p:sp>
          <p:nvSpPr>
            <p:cNvPr id="44" name="양쪽 대괄호 43"/>
            <p:cNvSpPr/>
            <p:nvPr/>
          </p:nvSpPr>
          <p:spPr>
            <a:xfrm>
              <a:off x="1065840" y="2722348"/>
              <a:ext cx="4203449" cy="1720997"/>
            </a:xfrm>
            <a:prstGeom prst="bracketPair">
              <a:avLst/>
            </a:prstGeom>
            <a:ln w="12700">
              <a:solidFill>
                <a:schemeClr val="bg1">
                  <a:lumMod val="50000"/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1645029" y="4403693"/>
              <a:ext cx="189261" cy="18926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2343620" y="3889078"/>
              <a:ext cx="189261" cy="18926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3079869" y="3682441"/>
              <a:ext cx="189261" cy="18926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3811411" y="3174896"/>
              <a:ext cx="189261" cy="18926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9" name="직선 연결선 48"/>
            <p:cNvCxnSpPr/>
            <p:nvPr/>
          </p:nvCxnSpPr>
          <p:spPr>
            <a:xfrm flipV="1">
              <a:off x="1888004" y="4079837"/>
              <a:ext cx="427041" cy="304793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flipV="1">
              <a:off x="2610790" y="3827585"/>
              <a:ext cx="370731" cy="9928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flipV="1">
              <a:off x="3329563" y="3370385"/>
              <a:ext cx="404433" cy="318423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flipV="1">
              <a:off x="4007145" y="2627435"/>
              <a:ext cx="450751" cy="527999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이등변 삼각형 1031"/>
            <p:cNvSpPr/>
            <p:nvPr/>
          </p:nvSpPr>
          <p:spPr>
            <a:xfrm rot="2167532">
              <a:off x="4456488" y="2396649"/>
              <a:ext cx="154310" cy="270334"/>
            </a:xfrm>
            <a:custGeom>
              <a:avLst/>
              <a:gdLst>
                <a:gd name="connsiteX0" fmla="*/ 0 w 154310"/>
                <a:gd name="connsiteY0" fmla="*/ 270334 h 270334"/>
                <a:gd name="connsiteX1" fmla="*/ 77155 w 154310"/>
                <a:gd name="connsiteY1" fmla="*/ 0 h 270334"/>
                <a:gd name="connsiteX2" fmla="*/ 154310 w 154310"/>
                <a:gd name="connsiteY2" fmla="*/ 270334 h 270334"/>
                <a:gd name="connsiteX3" fmla="*/ 0 w 154310"/>
                <a:gd name="connsiteY3" fmla="*/ 270334 h 270334"/>
                <a:gd name="connsiteX0" fmla="*/ 0 w 154310"/>
                <a:gd name="connsiteY0" fmla="*/ 270334 h 270334"/>
                <a:gd name="connsiteX1" fmla="*/ 77155 w 154310"/>
                <a:gd name="connsiteY1" fmla="*/ 0 h 270334"/>
                <a:gd name="connsiteX2" fmla="*/ 154310 w 154310"/>
                <a:gd name="connsiteY2" fmla="*/ 270334 h 270334"/>
                <a:gd name="connsiteX3" fmla="*/ 73656 w 154310"/>
                <a:gd name="connsiteY3" fmla="*/ 187267 h 270334"/>
                <a:gd name="connsiteX4" fmla="*/ 0 w 154310"/>
                <a:gd name="connsiteY4" fmla="*/ 270334 h 27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310" h="270334">
                  <a:moveTo>
                    <a:pt x="0" y="270334"/>
                  </a:moveTo>
                  <a:lnTo>
                    <a:pt x="77155" y="0"/>
                  </a:lnTo>
                  <a:lnTo>
                    <a:pt x="154310" y="270334"/>
                  </a:lnTo>
                  <a:cubicBezTo>
                    <a:pt x="127425" y="270162"/>
                    <a:pt x="100541" y="187439"/>
                    <a:pt x="73656" y="187267"/>
                  </a:cubicBezTo>
                  <a:lnTo>
                    <a:pt x="0" y="27033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046854" y="4116646"/>
              <a:ext cx="8152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+30%</a:t>
              </a:r>
              <a:endParaRPr lang="en-US" altLang="ko-KR" sz="7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771645" y="3902651"/>
              <a:ext cx="8152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+17%</a:t>
              </a:r>
              <a:endParaRPr lang="en-US" altLang="ko-KR" sz="7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506258" y="3476895"/>
              <a:ext cx="8152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+38%</a:t>
              </a:r>
              <a:endParaRPr lang="en-US" altLang="ko-KR" sz="7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279334" y="2764428"/>
              <a:ext cx="8152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+α%</a:t>
              </a:r>
              <a:endPara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375188" y="4769038"/>
              <a:ext cx="7548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`11</a:t>
              </a:r>
              <a:endParaRPr lang="en-US" altLang="ko-KR" sz="7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060832" y="4769038"/>
              <a:ext cx="7548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`12</a:t>
              </a:r>
              <a:endParaRPr lang="en-US" altLang="ko-KR" sz="7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771645" y="4769038"/>
              <a:ext cx="7548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`13</a:t>
              </a:r>
              <a:endParaRPr lang="en-US" altLang="ko-KR" sz="7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484686" y="4769038"/>
              <a:ext cx="7548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`14</a:t>
              </a:r>
              <a:endParaRPr lang="en-US" altLang="ko-KR" sz="7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117804" y="4769038"/>
              <a:ext cx="7548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`15</a:t>
              </a:r>
              <a:endParaRPr lang="en-US" altLang="ko-KR" sz="7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1575858" y="4365257"/>
            <a:ext cx="23983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OO 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지역의 병무청 관련 민원 신고 증가</a:t>
            </a:r>
            <a:endParaRPr lang="en-US" altLang="ko-KR" sz="10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371496" y="4884166"/>
            <a:ext cx="2807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Market winners:</a:t>
            </a:r>
          </a:p>
          <a:p>
            <a:pPr algn="r"/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a Company : 32%</a:t>
            </a:r>
            <a:endParaRPr lang="en-US" altLang="ko-KR" sz="9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365394" y="1831442"/>
            <a:ext cx="665727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최근 현역 및 공익 대상자를 중심으로 다량의 문자 수신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‘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병역 브로커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’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의 활동으로 특정 </a:t>
            </a:r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면제자가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발생한다는 민원 증가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관할 병무청을 중심으로 디지털 </a:t>
            </a:r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포렌식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전문가 파견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CCTV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확인 및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PC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조사 진행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sym typeface="Wingdings" panose="05000000000000000000" pitchFamily="2" charset="2"/>
              </a:rPr>
              <a:t>특이행동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sym typeface="Wingdings" panose="05000000000000000000" pitchFamily="2" charset="2"/>
              </a:rPr>
              <a:t> 발견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sym typeface="Wingdings" panose="05000000000000000000" pitchFamily="2" charset="2"/>
              </a:rPr>
              <a:t>윤 사무원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sym typeface="Wingdings" panose="05000000000000000000" pitchFamily="2" charset="2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반 직원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)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의 자리에서 반입이 금지된 개인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USB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적발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디지털 </a:t>
            </a:r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포렌식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팀에 의해 기밀 자료 유출 여부 </a:t>
            </a:r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파악중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현재 용의자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명을 중심으로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조사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진행 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0857106" y="280080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11145138" y="280080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11433170" y="280080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11721202" y="280080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681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ko-KR" altLang="en-US" sz="1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포렌식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과정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FTK 1.81.6 // Forensic Tool Kit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활용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– 7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635" t="21182" r="53254" b="11235"/>
          <a:stretch/>
        </p:blipFill>
        <p:spPr>
          <a:xfrm>
            <a:off x="466563" y="1153868"/>
            <a:ext cx="5629437" cy="52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84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ko-KR" altLang="en-US" sz="1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포렌식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과정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FTK 1.81.6 // Forensic Tool Kit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활용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– 8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477" t="17231" r="7936" b="13774"/>
          <a:stretch/>
        </p:blipFill>
        <p:spPr>
          <a:xfrm>
            <a:off x="606125" y="1445095"/>
            <a:ext cx="10363200" cy="464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32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ko-KR" altLang="en-US" sz="1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포렌식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과정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FTK 1.81.6 // Forensic Tool Kit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활용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– 9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413" t="15115" r="33254" b="4744"/>
          <a:stretch/>
        </p:blipFill>
        <p:spPr>
          <a:xfrm>
            <a:off x="421950" y="1164754"/>
            <a:ext cx="7313501" cy="52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26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ko-KR" altLang="en-US" sz="1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포렌식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과정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FTK 1.81.6 // Forensic Tool Kit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활용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– 10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9762" t="18500" r="20317" b="7849"/>
          <a:stretch/>
        </p:blipFill>
        <p:spPr>
          <a:xfrm>
            <a:off x="1190171" y="986973"/>
            <a:ext cx="8916666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23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ko-KR" altLang="en-US" sz="1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포렌식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과정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FTK 1.81.6 // Forensic Tool Kit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활용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– 11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4375" b="45370"/>
          <a:stretch/>
        </p:blipFill>
        <p:spPr>
          <a:xfrm>
            <a:off x="421950" y="1213151"/>
            <a:ext cx="8804301" cy="486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85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ko-KR" altLang="en-US" sz="1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포렌식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과정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Forensic Tool Kit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활용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– 12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6458" t="71111" r="33229" b="12223"/>
          <a:stretch/>
        </p:blipFill>
        <p:spPr>
          <a:xfrm>
            <a:off x="1719943" y="3977409"/>
            <a:ext cx="7372350" cy="171450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856090" y="1687897"/>
            <a:ext cx="7100055" cy="1741103"/>
            <a:chOff x="954294" y="2311400"/>
            <a:chExt cx="7814208" cy="2971800"/>
          </a:xfrm>
        </p:grpSpPr>
        <p:grpSp>
          <p:nvGrpSpPr>
            <p:cNvPr id="15" name="그룹 14"/>
            <p:cNvGrpSpPr/>
            <p:nvPr/>
          </p:nvGrpSpPr>
          <p:grpSpPr>
            <a:xfrm>
              <a:off x="105092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42" name="직선 연결선 41"/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/>
            <p:cNvGrpSpPr/>
            <p:nvPr/>
          </p:nvGrpSpPr>
          <p:grpSpPr>
            <a:xfrm>
              <a:off x="371051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40" name="직선 연결선 39"/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/>
            <p:cNvGrpSpPr/>
            <p:nvPr/>
          </p:nvGrpSpPr>
          <p:grpSpPr>
            <a:xfrm>
              <a:off x="637010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38" name="직선 연결선 37"/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1050924" y="3175000"/>
              <a:ext cx="2505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4294" y="3429000"/>
              <a:ext cx="2398397" cy="761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en-US" altLang="ko-KR" sz="9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Cr Date – </a:t>
              </a:r>
              <a:r>
                <a:rPr lang="ko-KR" altLang="en-US" sz="9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파일 생성 시간</a:t>
              </a:r>
              <a:endPara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539058" y="3729691"/>
              <a:ext cx="2398398" cy="39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Mod date – </a:t>
              </a:r>
              <a:r>
                <a:rPr lang="ko-KR" altLang="en-US" sz="9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파일 수정 시간</a:t>
              </a:r>
              <a:endPara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370104" y="3721892"/>
              <a:ext cx="2398398" cy="39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 err="1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Acc</a:t>
              </a:r>
              <a:r>
                <a:rPr lang="en-US" altLang="ko-KR" sz="9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Date – </a:t>
              </a:r>
              <a:r>
                <a:rPr lang="ko-KR" altLang="en-US" sz="9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파일 접근 시간</a:t>
              </a:r>
              <a:endPara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9837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ko-KR" altLang="en-US" sz="1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포렌식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과정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USB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연결 흔적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- 1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67657" y="6171381"/>
            <a:ext cx="1030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-윤고딕310"/>
              </a:rPr>
              <a:t>HKEY_LOCAL_MACHINE\SYSTEM\ControlSet001\</a:t>
            </a:r>
            <a:r>
              <a:rPr lang="en-US" altLang="ko-KR" b="1" dirty="0" err="1">
                <a:solidFill>
                  <a:srgbClr val="FF0000"/>
                </a:solidFill>
                <a:latin typeface="-윤고딕310"/>
              </a:rPr>
              <a:t>Enum</a:t>
            </a:r>
            <a:r>
              <a:rPr lang="en-US" altLang="ko-KR" b="1" dirty="0">
                <a:solidFill>
                  <a:srgbClr val="FF0000"/>
                </a:solidFill>
                <a:latin typeface="-윤고딕310"/>
              </a:rPr>
              <a:t>\USBSTOR\ </a:t>
            </a:r>
            <a:r>
              <a:rPr lang="en-US" altLang="ko-KR" b="1" dirty="0">
                <a:solidFill>
                  <a:srgbClr val="FF0000"/>
                </a:solidFill>
                <a:latin typeface="-윤고딕310"/>
                <a:sym typeface="Wingdings" panose="05000000000000000000" pitchFamily="2" charset="2"/>
              </a:rPr>
              <a:t></a:t>
            </a:r>
            <a:r>
              <a:rPr lang="en-US" altLang="ko-KR" b="1" dirty="0">
                <a:solidFill>
                  <a:srgbClr val="FF0000"/>
                </a:solidFill>
                <a:latin typeface="-윤고딕310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-윤고딕310"/>
              </a:rPr>
              <a:t>증거물 </a:t>
            </a:r>
            <a:r>
              <a:rPr lang="en-US" altLang="ko-KR" b="1" dirty="0">
                <a:solidFill>
                  <a:srgbClr val="FF0000"/>
                </a:solidFill>
                <a:latin typeface="-윤고딕310"/>
              </a:rPr>
              <a:t>USB </a:t>
            </a:r>
            <a:r>
              <a:rPr lang="ko-KR" altLang="en-US" b="1" dirty="0">
                <a:solidFill>
                  <a:srgbClr val="FF0000"/>
                </a:solidFill>
                <a:latin typeface="-윤고딕310"/>
              </a:rPr>
              <a:t>정보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476" t="16949" r="18968" b="12081"/>
          <a:stretch/>
        </p:blipFill>
        <p:spPr>
          <a:xfrm>
            <a:off x="421950" y="1005936"/>
            <a:ext cx="9171993" cy="484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93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ko-KR" altLang="en-US" sz="1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포렌식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과정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USB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연결 흔적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- 2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67657" y="5765337"/>
            <a:ext cx="10301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-윤고딕310"/>
              </a:rPr>
              <a:t>HKEY_LOCAL_MACHINE\SOFTWARE\Microsoft\Windows Potable </a:t>
            </a:r>
            <a:r>
              <a:rPr lang="en-US" altLang="ko-KR" b="1" dirty="0" err="1">
                <a:solidFill>
                  <a:srgbClr val="FF0000"/>
                </a:solidFill>
                <a:latin typeface="-윤고딕310"/>
              </a:rPr>
              <a:t>DevicesDevices</a:t>
            </a:r>
            <a:r>
              <a:rPr lang="en-US" altLang="ko-KR" b="1" dirty="0">
                <a:solidFill>
                  <a:srgbClr val="FF0000"/>
                </a:solidFill>
                <a:latin typeface="-윤고딕310"/>
              </a:rPr>
              <a:t>\ </a:t>
            </a:r>
          </a:p>
          <a:p>
            <a:endParaRPr lang="en-US" altLang="ko-KR" b="1" dirty="0">
              <a:solidFill>
                <a:srgbClr val="FF0000"/>
              </a:solidFill>
              <a:latin typeface="-윤고딕310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-윤고딕310"/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olidFill>
                  <a:srgbClr val="FF0000"/>
                </a:solidFill>
                <a:latin typeface="-윤고딕310"/>
                <a:sym typeface="Wingdings" panose="05000000000000000000" pitchFamily="2" charset="2"/>
              </a:rPr>
              <a:t>증거물 </a:t>
            </a:r>
            <a:r>
              <a:rPr lang="en-US" altLang="ko-KR" b="1" dirty="0">
                <a:solidFill>
                  <a:srgbClr val="FF0000"/>
                </a:solidFill>
                <a:latin typeface="-윤고딕310"/>
                <a:sym typeface="Wingdings" panose="05000000000000000000" pitchFamily="2" charset="2"/>
              </a:rPr>
              <a:t>USB</a:t>
            </a:r>
            <a:r>
              <a:rPr lang="ko-KR" altLang="en-US" b="1" dirty="0">
                <a:solidFill>
                  <a:srgbClr val="FF0000"/>
                </a:solidFill>
                <a:latin typeface="-윤고딕310"/>
                <a:sym typeface="Wingdings" panose="05000000000000000000" pitchFamily="2" charset="2"/>
              </a:rPr>
              <a:t>와 연결된 드라이브 확인</a:t>
            </a:r>
            <a:endParaRPr lang="ko-KR" altLang="en-US" b="1" dirty="0">
              <a:solidFill>
                <a:srgbClr val="FF0000"/>
              </a:solidFill>
              <a:latin typeface="-윤고딕31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397" t="19912" r="25635" b="19418"/>
          <a:stretch/>
        </p:blipFill>
        <p:spPr>
          <a:xfrm>
            <a:off x="421950" y="1117710"/>
            <a:ext cx="8946146" cy="442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02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ko-KR" altLang="en-US" sz="1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포렌식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과정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USB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연결 흔적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- 3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67657" y="5765337"/>
            <a:ext cx="10301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-윤고딕310"/>
              </a:rPr>
              <a:t>HKEY_LOCAL_MACHINE\SOFTWARE\Microsoft\Windows Potable </a:t>
            </a:r>
            <a:r>
              <a:rPr lang="en-US" altLang="ko-KR" b="1" dirty="0" err="1">
                <a:solidFill>
                  <a:srgbClr val="FF0000"/>
                </a:solidFill>
                <a:latin typeface="-윤고딕310"/>
              </a:rPr>
              <a:t>DevicesDevices</a:t>
            </a:r>
            <a:r>
              <a:rPr lang="en-US" altLang="ko-KR" b="1" dirty="0">
                <a:solidFill>
                  <a:srgbClr val="FF0000"/>
                </a:solidFill>
                <a:latin typeface="-윤고딕310"/>
              </a:rPr>
              <a:t>\ </a:t>
            </a:r>
          </a:p>
          <a:p>
            <a:endParaRPr lang="en-US" altLang="ko-KR" b="1" dirty="0">
              <a:solidFill>
                <a:srgbClr val="FF0000"/>
              </a:solidFill>
              <a:latin typeface="-윤고딕310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-윤고딕310"/>
                <a:sym typeface="Wingdings" panose="05000000000000000000" pitchFamily="2" charset="2"/>
              </a:rPr>
              <a:t> PC</a:t>
            </a:r>
            <a:r>
              <a:rPr lang="ko-KR" altLang="en-US" b="1" dirty="0">
                <a:solidFill>
                  <a:srgbClr val="FF0000"/>
                </a:solidFill>
                <a:latin typeface="-윤고딕310"/>
                <a:sym typeface="Wingdings" panose="05000000000000000000" pitchFamily="2" charset="2"/>
              </a:rPr>
              <a:t>에 </a:t>
            </a:r>
            <a:r>
              <a:rPr lang="en-US" altLang="ko-KR" b="1" dirty="0">
                <a:solidFill>
                  <a:srgbClr val="FF0000"/>
                </a:solidFill>
                <a:latin typeface="-윤고딕310"/>
                <a:sym typeface="Wingdings" panose="05000000000000000000" pitchFamily="2" charset="2"/>
              </a:rPr>
              <a:t>USB DISK </a:t>
            </a:r>
            <a:r>
              <a:rPr lang="ko-KR" altLang="en-US" b="1" dirty="0">
                <a:solidFill>
                  <a:srgbClr val="FF0000"/>
                </a:solidFill>
                <a:latin typeface="-윤고딕310"/>
                <a:sym typeface="Wingdings" panose="05000000000000000000" pitchFamily="2" charset="2"/>
              </a:rPr>
              <a:t>드라이브 명으로 연결이 되었던 것을 확인</a:t>
            </a:r>
            <a:endParaRPr lang="ko-KR" altLang="en-US" b="1" dirty="0">
              <a:solidFill>
                <a:srgbClr val="FF0000"/>
              </a:solidFill>
              <a:latin typeface="-윤고딕31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397" t="19489" r="26111" b="19842"/>
          <a:stretch/>
        </p:blipFill>
        <p:spPr>
          <a:xfrm>
            <a:off x="421950" y="1035916"/>
            <a:ext cx="8997821" cy="448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96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ko-KR" altLang="en-US" sz="1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포렌식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과정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외부 유출 흔적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–  1 (File </a:t>
            </a:r>
            <a:r>
              <a:rPr lang="en-US" altLang="ko-KR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Ziller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Program)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4127" t="16385" r="17936" b="7143"/>
          <a:stretch/>
        </p:blipFill>
        <p:spPr>
          <a:xfrm>
            <a:off x="421950" y="1164754"/>
            <a:ext cx="9431547" cy="52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19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084942" y="2296886"/>
            <a:ext cx="4345620" cy="3296709"/>
            <a:chOff x="-76200" y="2311400"/>
            <a:chExt cx="4345620" cy="3296709"/>
          </a:xfrm>
        </p:grpSpPr>
        <p:grpSp>
          <p:nvGrpSpPr>
            <p:cNvPr id="9" name="그룹 8"/>
            <p:cNvGrpSpPr/>
            <p:nvPr/>
          </p:nvGrpSpPr>
          <p:grpSpPr>
            <a:xfrm>
              <a:off x="97472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/>
            <p:cNvGrpSpPr/>
            <p:nvPr/>
          </p:nvGrpSpPr>
          <p:grpSpPr>
            <a:xfrm>
              <a:off x="-76200" y="2413337"/>
              <a:ext cx="4345620" cy="3194772"/>
              <a:chOff x="0" y="2413337"/>
              <a:chExt cx="4345620" cy="3194772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“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00049" y="4592446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”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974724" y="3175000"/>
              <a:ext cx="2505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78094" y="3429000"/>
              <a:ext cx="239839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용의자 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1</a:t>
              </a:r>
            </a:p>
            <a:p>
              <a:pPr algn="ctr"/>
              <a:endPara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10" panose="02030504000101010101" pitchFamily="18" charset="-127"/>
                </a:rPr>
                <a:t>윤 사무원</a:t>
              </a:r>
              <a:endPara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353780" y="2296886"/>
            <a:ext cx="4345620" cy="3296709"/>
            <a:chOff x="5773209" y="2311400"/>
            <a:chExt cx="4345620" cy="3296709"/>
          </a:xfrm>
        </p:grpSpPr>
        <p:grpSp>
          <p:nvGrpSpPr>
            <p:cNvPr id="64" name="그룹 63"/>
            <p:cNvGrpSpPr/>
            <p:nvPr/>
          </p:nvGrpSpPr>
          <p:grpSpPr>
            <a:xfrm>
              <a:off x="6841119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65" name="직선 연결선 64"/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/>
            <p:cNvGrpSpPr/>
            <p:nvPr/>
          </p:nvGrpSpPr>
          <p:grpSpPr>
            <a:xfrm>
              <a:off x="5773209" y="2413337"/>
              <a:ext cx="4345620" cy="3194772"/>
              <a:chOff x="0" y="2413337"/>
              <a:chExt cx="4345620" cy="3194772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“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00049" y="4592446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”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841119" y="3429000"/>
              <a:ext cx="2398397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용의자 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2</a:t>
              </a:r>
            </a:p>
            <a:p>
              <a:pPr algn="ctr"/>
              <a:endPara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반 직원</a:t>
              </a:r>
              <a:endPara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10857106" y="280080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1145138" y="280080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1433170" y="280080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1721202" y="280080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70162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397821" y="257727"/>
            <a:ext cx="485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1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사건 개요 </a:t>
            </a:r>
            <a:endParaRPr lang="ko-KR" altLang="en-US" sz="1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436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ko-KR" altLang="en-US" sz="1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포렌식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과정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외부 유출 흔적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–  2 (File </a:t>
            </a:r>
            <a:r>
              <a:rPr lang="en-US" altLang="ko-KR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Ziller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Program)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3492" t="16808" r="21667" b="7143"/>
          <a:stretch/>
        </p:blipFill>
        <p:spPr>
          <a:xfrm>
            <a:off x="421950" y="1164754"/>
            <a:ext cx="9107385" cy="52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062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ko-KR" altLang="en-US" sz="1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포렌식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과정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외부 유출 흔적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–  3 (File </a:t>
            </a:r>
            <a:r>
              <a:rPr lang="en-US" altLang="ko-KR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Ziller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Program)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0555" t="11728" r="40426" b="58784"/>
          <a:stretch/>
        </p:blipFill>
        <p:spPr>
          <a:xfrm>
            <a:off x="421950" y="1625600"/>
            <a:ext cx="7135742" cy="303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67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ko-KR" altLang="en-US" sz="1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포렌식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과정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외부 유출 흔적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–  4 (File </a:t>
            </a:r>
            <a:r>
              <a:rPr lang="en-US" altLang="ko-KR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Ziller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Program)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3616"/>
          <a:stretch/>
        </p:blipFill>
        <p:spPr>
          <a:xfrm>
            <a:off x="421950" y="1164754"/>
            <a:ext cx="9601546" cy="52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8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ko-KR" altLang="en-US" sz="1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포렌식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과정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외부 유출 흔적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–  5 (File </a:t>
            </a:r>
            <a:r>
              <a:rPr lang="en-US" altLang="ko-KR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Ziller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Program)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333" t="16385" r="14205" b="7284"/>
          <a:stretch/>
        </p:blipFill>
        <p:spPr>
          <a:xfrm>
            <a:off x="421950" y="1164754"/>
            <a:ext cx="9997444" cy="52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70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4" y="176180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26426" y="188131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3</a:t>
            </a: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결론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43464" y="1325692"/>
            <a:ext cx="9724071" cy="4171941"/>
            <a:chOff x="1386364" y="1325692"/>
            <a:chExt cx="9724071" cy="4171941"/>
          </a:xfrm>
        </p:grpSpPr>
        <p:grpSp>
          <p:nvGrpSpPr>
            <p:cNvPr id="11" name="그룹 10"/>
            <p:cNvGrpSpPr/>
            <p:nvPr/>
          </p:nvGrpSpPr>
          <p:grpSpPr>
            <a:xfrm>
              <a:off x="1386364" y="3672355"/>
              <a:ext cx="3945571" cy="916578"/>
              <a:chOff x="308269" y="2248619"/>
              <a:chExt cx="3945571" cy="916578"/>
            </a:xfrm>
          </p:grpSpPr>
          <p:sp>
            <p:nvSpPr>
              <p:cNvPr id="115" name="TextBox 114"/>
              <p:cNvSpPr txBox="1"/>
              <p:nvPr/>
            </p:nvSpPr>
            <p:spPr>
              <a:xfrm>
                <a:off x="308269" y="2826643"/>
                <a:ext cx="3945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윤 사무원 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( </a:t>
                </a:r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혐의 없음 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)</a:t>
                </a:r>
              </a:p>
            </p:txBody>
          </p:sp>
          <p:pic>
            <p:nvPicPr>
              <p:cNvPr id="116" name="그림 115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4524" y="2248619"/>
                <a:ext cx="733063" cy="494818"/>
              </a:xfrm>
              <a:prstGeom prst="rect">
                <a:avLst/>
              </a:prstGeom>
            </p:spPr>
          </p:pic>
        </p:grpSp>
        <p:cxnSp>
          <p:nvCxnSpPr>
            <p:cNvPr id="3" name="직선 연결선 2"/>
            <p:cNvCxnSpPr/>
            <p:nvPr/>
          </p:nvCxnSpPr>
          <p:spPr>
            <a:xfrm>
              <a:off x="1905000" y="4597400"/>
              <a:ext cx="290830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4800600" y="3441700"/>
              <a:ext cx="290830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7683500" y="2248619"/>
              <a:ext cx="290830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4800600" y="3441700"/>
              <a:ext cx="0" cy="1155700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7696200" y="2248619"/>
              <a:ext cx="0" cy="1199431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그룹 34"/>
            <p:cNvGrpSpPr/>
            <p:nvPr/>
          </p:nvGrpSpPr>
          <p:grpSpPr>
            <a:xfrm>
              <a:off x="4281964" y="2487741"/>
              <a:ext cx="3945571" cy="916578"/>
              <a:chOff x="308269" y="2248619"/>
              <a:chExt cx="3945571" cy="916578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308269" y="2826643"/>
                <a:ext cx="3945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반 직원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4524" y="2248619"/>
                <a:ext cx="733063" cy="494818"/>
              </a:xfrm>
              <a:prstGeom prst="rect">
                <a:avLst/>
              </a:prstGeom>
            </p:spPr>
          </p:pic>
        </p:grpSp>
        <p:grpSp>
          <p:nvGrpSpPr>
            <p:cNvPr id="38" name="그룹 37"/>
            <p:cNvGrpSpPr/>
            <p:nvPr/>
          </p:nvGrpSpPr>
          <p:grpSpPr>
            <a:xfrm>
              <a:off x="7164864" y="1325692"/>
              <a:ext cx="3945571" cy="916578"/>
              <a:chOff x="308269" y="2248619"/>
              <a:chExt cx="3945571" cy="916578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308269" y="2826643"/>
                <a:ext cx="3945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외부 유출 정황 확보 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( </a:t>
                </a:r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반 직원 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)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4524" y="2248619"/>
                <a:ext cx="733063" cy="494818"/>
              </a:xfrm>
              <a:prstGeom prst="rect">
                <a:avLst/>
              </a:prstGeom>
            </p:spPr>
          </p:pic>
        </p:grpSp>
        <p:grpSp>
          <p:nvGrpSpPr>
            <p:cNvPr id="42" name="그룹 41"/>
            <p:cNvGrpSpPr/>
            <p:nvPr/>
          </p:nvGrpSpPr>
          <p:grpSpPr>
            <a:xfrm>
              <a:off x="2675334" y="4922571"/>
              <a:ext cx="1367630" cy="575062"/>
              <a:chOff x="1832770" y="4314150"/>
              <a:chExt cx="1647295" cy="692657"/>
            </a:xfrm>
          </p:grpSpPr>
          <p:sp>
            <p:nvSpPr>
              <p:cNvPr id="43" name="양쪽 대괄호 42"/>
              <p:cNvSpPr/>
              <p:nvPr/>
            </p:nvSpPr>
            <p:spPr>
              <a:xfrm>
                <a:off x="1832770" y="4324350"/>
                <a:ext cx="1647295" cy="561975"/>
              </a:xfrm>
              <a:prstGeom prst="bracketPair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grpSp>
            <p:nvGrpSpPr>
              <p:cNvPr id="44" name="그룹 43"/>
              <p:cNvGrpSpPr/>
              <p:nvPr/>
            </p:nvGrpSpPr>
            <p:grpSpPr>
              <a:xfrm>
                <a:off x="1923485" y="4314150"/>
                <a:ext cx="1465863" cy="692657"/>
                <a:chOff x="1923485" y="4262269"/>
                <a:chExt cx="1465863" cy="692657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>
                  <a:off x="2149389" y="4262269"/>
                  <a:ext cx="1014056" cy="2965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-윤고딕310" panose="02030504000101010101" pitchFamily="18" charset="-127"/>
                    </a:rPr>
                    <a:t>WAFA</a:t>
                  </a:r>
                  <a:r>
                    <a:rPr lang="ko-KR" altLang="en-US" sz="1000" dirty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-윤고딕310" panose="02030504000101010101" pitchFamily="18" charset="-127"/>
                    </a:rPr>
                    <a:t> 활용</a:t>
                  </a:r>
                  <a:endParaRPr lang="ko-KR" altLang="en-US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1923485" y="4472999"/>
                  <a:ext cx="1465863" cy="4819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1000" dirty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시스템 로그 수집 </a:t>
                  </a:r>
                  <a:endParaRPr lang="en-US" altLang="ko-KR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  <a:p>
                  <a:pPr algn="ctr"/>
                  <a:r>
                    <a:rPr lang="ko-KR" altLang="en-US" sz="1000" dirty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및 분석</a:t>
                  </a:r>
                </a:p>
              </p:txBody>
            </p:sp>
          </p:grpSp>
        </p:grpSp>
        <p:grpSp>
          <p:nvGrpSpPr>
            <p:cNvPr id="47" name="그룹 46"/>
            <p:cNvGrpSpPr/>
            <p:nvPr/>
          </p:nvGrpSpPr>
          <p:grpSpPr>
            <a:xfrm>
              <a:off x="5627077" y="3674172"/>
              <a:ext cx="1381963" cy="466567"/>
              <a:chOff x="1984526" y="4326535"/>
              <a:chExt cx="1664559" cy="561974"/>
            </a:xfrm>
          </p:grpSpPr>
          <p:sp>
            <p:nvSpPr>
              <p:cNvPr id="48" name="양쪽 대괄호 47"/>
              <p:cNvSpPr/>
              <p:nvPr/>
            </p:nvSpPr>
            <p:spPr>
              <a:xfrm>
                <a:off x="1984526" y="4326535"/>
                <a:ext cx="1647295" cy="561974"/>
              </a:xfrm>
              <a:prstGeom prst="bracketPair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grpSp>
            <p:nvGrpSpPr>
              <p:cNvPr id="49" name="그룹 48"/>
              <p:cNvGrpSpPr/>
              <p:nvPr/>
            </p:nvGrpSpPr>
            <p:grpSpPr>
              <a:xfrm>
                <a:off x="2080890" y="4367312"/>
                <a:ext cx="1568195" cy="496921"/>
                <a:chOff x="2080890" y="4315433"/>
                <a:chExt cx="1568195" cy="496919"/>
              </a:xfrm>
            </p:grpSpPr>
            <p:sp>
              <p:nvSpPr>
                <p:cNvPr id="50" name="직사각형 49"/>
                <p:cNvSpPr/>
                <p:nvPr/>
              </p:nvSpPr>
              <p:spPr>
                <a:xfrm>
                  <a:off x="2080890" y="4315433"/>
                  <a:ext cx="1434970" cy="2965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FTK Tool Kit </a:t>
                  </a:r>
                  <a:r>
                    <a:rPr lang="ko-KR" altLang="en-US" sz="1000" dirty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사용</a:t>
                  </a:r>
                  <a:endParaRPr lang="ko-KR" altLang="en-US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2080890" y="4515783"/>
                  <a:ext cx="1568195" cy="2965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Bad Extension </a:t>
                  </a:r>
                  <a:r>
                    <a:rPr lang="ko-KR" altLang="en-US" sz="1000" dirty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활용</a:t>
                  </a:r>
                </a:p>
              </p:txBody>
            </p:sp>
          </p:grpSp>
        </p:grpSp>
        <p:grpSp>
          <p:nvGrpSpPr>
            <p:cNvPr id="52" name="그룹 51"/>
            <p:cNvGrpSpPr/>
            <p:nvPr/>
          </p:nvGrpSpPr>
          <p:grpSpPr>
            <a:xfrm>
              <a:off x="8453834" y="2381767"/>
              <a:ext cx="1367630" cy="466567"/>
              <a:chOff x="1832770" y="4324350"/>
              <a:chExt cx="1647295" cy="561975"/>
            </a:xfrm>
          </p:grpSpPr>
          <p:sp>
            <p:nvSpPr>
              <p:cNvPr id="53" name="양쪽 대괄호 52"/>
              <p:cNvSpPr/>
              <p:nvPr/>
            </p:nvSpPr>
            <p:spPr>
              <a:xfrm>
                <a:off x="1832770" y="4324350"/>
                <a:ext cx="1647295" cy="561975"/>
              </a:xfrm>
              <a:prstGeom prst="bracketPair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grpSp>
            <p:nvGrpSpPr>
              <p:cNvPr id="54" name="그룹 53"/>
              <p:cNvGrpSpPr/>
              <p:nvPr/>
            </p:nvGrpSpPr>
            <p:grpSpPr>
              <a:xfrm>
                <a:off x="2019028" y="4351879"/>
                <a:ext cx="1392494" cy="529348"/>
                <a:chOff x="2019028" y="4299998"/>
                <a:chExt cx="1392494" cy="529348"/>
              </a:xfrm>
            </p:grpSpPr>
            <p:sp>
              <p:nvSpPr>
                <p:cNvPr id="55" name="직사각형 54"/>
                <p:cNvSpPr/>
                <p:nvPr/>
              </p:nvSpPr>
              <p:spPr>
                <a:xfrm>
                  <a:off x="2053784" y="4299998"/>
                  <a:ext cx="1357738" cy="2965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1000" dirty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레지스트리 활용</a:t>
                  </a:r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2019028" y="4532775"/>
                  <a:ext cx="1344223" cy="2965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</a:t>
                  </a:r>
                  <a:r>
                    <a:rPr lang="en-US" altLang="ko-KR" sz="1000" dirty="0" err="1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FileZiller</a:t>
                  </a:r>
                  <a:r>
                    <a:rPr lang="en-US" altLang="ko-KR" sz="1000" dirty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Server</a:t>
                  </a:r>
                  <a:endParaRPr lang="ko-KR" altLang="en-US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57" name="직사각형 56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952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2301764"/>
            <a:ext cx="6172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Q &amp; A</a:t>
            </a:r>
          </a:p>
          <a:p>
            <a:pPr algn="ctr"/>
            <a:endParaRPr lang="ko-KR" altLang="en-US" sz="4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62320" y="4606204"/>
            <a:ext cx="3067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감사합니다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9334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825309" y="28839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113341" y="28839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401373" y="288393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689405" y="288393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447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0857106" y="280080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1145138" y="280080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1433170" y="280080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1721202" y="280080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70162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윤 사무원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WEFA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프로그램 활용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- 1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3412" t="21041" r="23730" b="10529"/>
          <a:stretch/>
        </p:blipFill>
        <p:spPr>
          <a:xfrm>
            <a:off x="421950" y="1164466"/>
            <a:ext cx="9854164" cy="520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21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0857106" y="280080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1145138" y="280080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1433170" y="280080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1721202" y="280080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70162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윤 사무원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WEFA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프로그램 활용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- 2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492" t="21323" r="21746" b="9823"/>
          <a:stretch/>
        </p:blipFill>
        <p:spPr>
          <a:xfrm>
            <a:off x="421950" y="1215345"/>
            <a:ext cx="9853200" cy="51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57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0857106" y="280080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1145138" y="280080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1433170" y="280080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1721202" y="280080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70162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윤 사무원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WEFA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프로그램 활용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- 3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334" t="20758" r="18889" b="8272"/>
          <a:stretch/>
        </p:blipFill>
        <p:spPr>
          <a:xfrm>
            <a:off x="421950" y="1164754"/>
            <a:ext cx="10142123" cy="52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89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0857106" y="280080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1145138" y="280080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1433170" y="280080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1721202" y="280080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70162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윤 사무원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WEFA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프로그램 활용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- 4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492" t="15820" r="21269" b="13210"/>
          <a:stretch/>
        </p:blipFill>
        <p:spPr>
          <a:xfrm>
            <a:off x="421950" y="1164754"/>
            <a:ext cx="9810951" cy="52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65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0857106" y="280080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1145138" y="280080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1433170" y="280080"/>
            <a:ext cx="144016" cy="1440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1721202" y="280080"/>
            <a:ext cx="144016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70162" y="16933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21950" y="169334"/>
            <a:ext cx="4857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윤 사무원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WEFA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프로그램 활용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- 5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492" t="20194" r="24365" b="10811"/>
          <a:stretch/>
        </p:blipFill>
        <p:spPr>
          <a:xfrm>
            <a:off x="441368" y="1164754"/>
            <a:ext cx="9676665" cy="52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30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3021</TotalTime>
  <Words>810</Words>
  <Application>Microsoft Office PowerPoint</Application>
  <PresentationFormat>와이드스크린</PresentationFormat>
  <Paragraphs>173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1" baseType="lpstr">
      <vt:lpstr>맑은 고딕</vt:lpstr>
      <vt:lpstr>-윤고딕310</vt:lpstr>
      <vt:lpstr>-윤고딕330</vt:lpstr>
      <vt:lpstr>-윤고딕350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황성은</cp:lastModifiedBy>
  <cp:revision>68</cp:revision>
  <dcterms:created xsi:type="dcterms:W3CDTF">2016-03-30T05:53:39Z</dcterms:created>
  <dcterms:modified xsi:type="dcterms:W3CDTF">2020-01-21T05:00:40Z</dcterms:modified>
</cp:coreProperties>
</file>